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9"/>
  </p:notesMasterIdLst>
  <p:sldIdLst>
    <p:sldId id="407" r:id="rId3"/>
    <p:sldId id="283" r:id="rId4"/>
    <p:sldId id="277" r:id="rId5"/>
    <p:sldId id="632" r:id="rId6"/>
    <p:sldId id="633" r:id="rId7"/>
    <p:sldId id="664" r:id="rId8"/>
    <p:sldId id="634" r:id="rId9"/>
    <p:sldId id="665" r:id="rId10"/>
    <p:sldId id="661" r:id="rId11"/>
    <p:sldId id="635" r:id="rId12"/>
    <p:sldId id="659" r:id="rId13"/>
    <p:sldId id="636" r:id="rId14"/>
    <p:sldId id="637" r:id="rId15"/>
    <p:sldId id="663" r:id="rId16"/>
    <p:sldId id="639" r:id="rId17"/>
    <p:sldId id="640" r:id="rId18"/>
    <p:sldId id="641" r:id="rId19"/>
    <p:sldId id="642" r:id="rId20"/>
    <p:sldId id="643" r:id="rId21"/>
    <p:sldId id="662" r:id="rId22"/>
    <p:sldId id="644" r:id="rId23"/>
    <p:sldId id="645" r:id="rId24"/>
    <p:sldId id="646" r:id="rId25"/>
    <p:sldId id="647" r:id="rId26"/>
    <p:sldId id="648" r:id="rId27"/>
    <p:sldId id="650" r:id="rId28"/>
    <p:sldId id="649" r:id="rId29"/>
    <p:sldId id="651" r:id="rId30"/>
    <p:sldId id="652" r:id="rId31"/>
    <p:sldId id="653" r:id="rId32"/>
    <p:sldId id="654" r:id="rId33"/>
    <p:sldId id="655" r:id="rId34"/>
    <p:sldId id="666" r:id="rId35"/>
    <p:sldId id="656" r:id="rId36"/>
    <p:sldId id="667" r:id="rId37"/>
    <p:sldId id="657"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99" autoAdjust="0"/>
    <p:restoredTop sz="77386" autoAdjust="0"/>
  </p:normalViewPr>
  <p:slideViewPr>
    <p:cSldViewPr showGuides="1">
      <p:cViewPr varScale="1">
        <p:scale>
          <a:sx n="78" d="100"/>
          <a:sy n="78" d="100"/>
        </p:scale>
        <p:origin x="1080" y="48"/>
      </p:cViewPr>
      <p:guideLst>
        <p:guide orient="horz" pos="748"/>
        <p:guide orient="horz" pos="3987"/>
        <p:guide orient="horz" pos="3828"/>
        <p:guide pos="384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a:t>
            </a:r>
            <a:r>
              <a:rPr lang="zh-CN" altLang="en-US"/>
              <a:t>，关系是</a:t>
            </a:r>
            <a:r>
              <a:rPr lang="zh-CN" altLang="en-US" dirty="0"/>
              <a:t>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a:t>
            </a:r>
            <a:r>
              <a:rPr lang="zh-CN" altLang="en-US"/>
              <a:t>节点，导致它们忽略</a:t>
            </a:r>
            <a:r>
              <a:rPr lang="zh-CN" altLang="en-US" dirty="0"/>
              <a:t>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更好的应用于知识图谱补全任务，课题提出了一种基于邻域感知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首先由于标准</a:t>
            </a:r>
            <a:r>
              <a:rPr lang="zh-CN" altLang="en-US" dirty="0"/>
              <a:t>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848760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问题，模型提出了领域</a:t>
            </a:r>
            <a:r>
              <a:rPr lang="en-US" altLang="zh-CN" dirty="0"/>
              <a:t>Transformer</a:t>
            </a:r>
            <a:r>
              <a:rPr lang="zh-CN" altLang="en-US" dirty="0"/>
              <a:t>模块，尝试在注意力计算中融合结构信息，在标准计算方法中添加了两个基于图结构的偏置项。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最终，邻域</a:t>
            </a:r>
            <a:r>
              <a:rPr lang="en-US" altLang="zh-CN" dirty="0"/>
              <a:t>Transformer</a:t>
            </a:r>
            <a:r>
              <a:rPr lang="zh-CN" altLang="en-US" dirty="0"/>
              <a:t>模块的输出将</a:t>
            </a:r>
            <a:r>
              <a:rPr lang="zh-CN" altLang="en-US"/>
              <a:t>会作为解码器</a:t>
            </a:r>
            <a:r>
              <a:rPr lang="zh-CN" altLang="en-US" dirty="0"/>
              <a:t>的输入，来计算事实三元组的得分。</a:t>
            </a:r>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257519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a:t>
            </a:r>
            <a:r>
              <a:rPr kumimoji="1" lang="zh-CN" altLang="en-US" sz="1200" b="1">
                <a:solidFill>
                  <a:srgbClr val="145396"/>
                </a:solidFill>
                <a:latin typeface="微软雅黑" panose="020B0503020204020204" pitchFamily="34" charset="-122"/>
                <a:ea typeface="微软雅黑" panose="020B0503020204020204" pitchFamily="34" charset="-122"/>
              </a:rPr>
              <a:t>依赖。</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a:t>
            </a:r>
            <a:r>
              <a:rPr lang="zh-CN" altLang="en-US"/>
              <a:t>路径。</a:t>
            </a:r>
            <a:r>
              <a:rPr lang="en-US" altLang="zh-CN"/>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a:t>
            </a:r>
            <a:r>
              <a:rPr lang="zh-CN" altLang="en-US"/>
              <a:t>十分片面。</a:t>
            </a:r>
            <a:r>
              <a:rPr lang="zh-CN" altLang="en-US" dirty="0"/>
              <a:t>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a:t>
            </a:r>
            <a:r>
              <a:rPr lang="zh-CN" altLang="en-US" b="1">
                <a:latin typeface="微软雅黑" panose="020B0503020204020204" pitchFamily="34" charset="-122"/>
                <a:ea typeface="微软雅黑" panose="020B0503020204020204" pitchFamily="34" charset="-122"/>
              </a:rPr>
              <a:t>依赖，课题希望</a:t>
            </a:r>
            <a:r>
              <a:rPr lang="zh-CN" altLang="en-US" b="1" dirty="0">
                <a:latin typeface="微软雅黑" panose="020B0503020204020204" pitchFamily="34" charset="-122"/>
                <a:ea typeface="微软雅黑" panose="020B0503020204020204" pitchFamily="34" charset="-122"/>
              </a:rPr>
              <a:t>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a:t>
            </a:r>
            <a:r>
              <a:rPr lang="zh-CN" altLang="en-US"/>
              <a:t>路径中嵌入</a:t>
            </a:r>
            <a:r>
              <a:rPr lang="zh-CN" altLang="en-US" dirty="0"/>
              <a:t>，，全局嵌入的对应的输出将会作为整个图路径的向量表示。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a:t>
            </a:r>
            <a:r>
              <a:rPr lang="zh-CN" altLang="en-US"/>
              <a:t>预测任务。</a:t>
            </a:r>
            <a:r>
              <a:rPr lang="zh-CN" altLang="en-US" dirty="0"/>
              <a:t>具体来说，在输入部分，模型将会随机选择遮掩或者替换掉某个关系或者实体，并利用对应的输出尝试还原被掩蔽的实体和关系，并计算对应的损失。通过这样的方式，模型无法再单纯地</a:t>
            </a:r>
            <a:r>
              <a:rPr lang="zh-CN" altLang="en-US"/>
              <a:t>依赖某类特定</a:t>
            </a:r>
            <a:r>
              <a:rPr lang="zh-CN" altLang="en-US" dirty="0"/>
              <a:t>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a:t>
            </a:r>
            <a:r>
              <a:rPr lang="zh-CN" altLang="en-US"/>
              <a:t>头实体为</a:t>
            </a:r>
            <a:r>
              <a:rPr lang="zh-CN" altLang="en-US" dirty="0"/>
              <a:t>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a:t>
            </a:r>
            <a:r>
              <a:rPr lang="zh-CN" altLang="en-US"/>
              <a:t>同时结合局部</a:t>
            </a:r>
            <a:r>
              <a:rPr lang="zh-CN" altLang="en-US" dirty="0"/>
              <a:t>邻域结构信息和图路径结构</a:t>
            </a:r>
            <a:r>
              <a:rPr lang="zh-CN" altLang="en-US"/>
              <a:t>信息，实现</a:t>
            </a:r>
            <a:r>
              <a:rPr lang="zh-CN" altLang="en-US" dirty="0"/>
              <a:t>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a:t>
            </a:r>
            <a:r>
              <a:rPr lang="zh-CN" altLang="en-US"/>
              <a:t>基于路径节点度数</a:t>
            </a:r>
            <a:r>
              <a:rPr lang="zh-CN" altLang="en-US" dirty="0"/>
              <a:t>的偏置</a:t>
            </a:r>
            <a:r>
              <a:rPr lang="zh-CN" altLang="en-US"/>
              <a:t>项。最终</a:t>
            </a:r>
            <a:r>
              <a:rPr lang="zh-CN" altLang="en-US" dirty="0"/>
              <a:t>，模型的损失函数为链路预测任务的损失和掩蔽实体关系预测任务损失之和。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a:t>
            </a:r>
            <a:r>
              <a:rPr kumimoji="1" lang="zh-CN" altLang="en-US" b="1">
                <a:solidFill>
                  <a:srgbClr val="145396"/>
                </a:solidFill>
                <a:latin typeface="微软雅黑" panose="020B0503020204020204" pitchFamily="34" charset="-122"/>
                <a:ea typeface="微软雅黑" panose="020B0503020204020204" pitchFamily="34" charset="-122"/>
              </a:rPr>
              <a:t>噪声。</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44062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性能提升，</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a:t>
            </a:r>
            <a:r>
              <a:rPr lang="zh-CN" altLang="en-US"/>
              <a:t>课题将数据</a:t>
            </a:r>
            <a:r>
              <a:rPr lang="zh-CN" altLang="en-US" dirty="0"/>
              <a:t>按照头尾实体之间的最短距离进行了</a:t>
            </a:r>
            <a:r>
              <a:rPr lang="zh-CN" altLang="en-US"/>
              <a:t>划分，可以</a:t>
            </a:r>
            <a:r>
              <a:rPr lang="zh-CN" altLang="en-US" dirty="0"/>
              <a:t>发现，随着头尾实体之间最短距离的增加，模型性能明显下降，</a:t>
            </a:r>
            <a:r>
              <a:rPr lang="zh-CN" altLang="en-US"/>
              <a:t>说明推断实体间</a:t>
            </a:r>
            <a:r>
              <a:rPr lang="zh-CN" altLang="en-US" dirty="0"/>
              <a:t>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15023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163136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49388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a:t>
            </a:r>
            <a:r>
              <a:rPr lang="zh-CN" altLang="en-US"/>
              <a:t>多个领域</a:t>
            </a:r>
            <a:r>
              <a:rPr lang="zh-CN" altLang="en-US" dirty="0"/>
              <a:t>中得到了广泛的应用。</a:t>
            </a:r>
            <a:r>
              <a:rPr lang="zh-CN" altLang="en-US"/>
              <a:t>然而，现有</a:t>
            </a:r>
            <a:r>
              <a:rPr lang="zh-CN" altLang="en-US" dirty="0"/>
              <a:t>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a:t>
            </a:r>
            <a:r>
              <a:rPr lang="zh-CN" altLang="en-US"/>
              <a:t>的向量。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16996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0794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62377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10</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结构简单，很难充分学习语义信息</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11</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35866"/>
            <a:ext cx="6768752" cy="5922134"/>
          </a:xfrm>
          <a:prstGeom prst="rect">
            <a:avLst/>
          </a:prstGeom>
        </p:spPr>
      </p:pic>
      <p:sp>
        <p:nvSpPr>
          <p:cNvPr id="7" name="文本框 6">
            <a:extLst>
              <a:ext uri="{FF2B5EF4-FFF2-40B4-BE49-F238E27FC236}">
                <a16:creationId xmlns:a16="http://schemas.microsoft.com/office/drawing/2014/main" id="{6945F201-4660-C9A4-DA32-EA4A2B7BB9E8}"/>
              </a:ext>
            </a:extLst>
          </p:cNvPr>
          <p:cNvSpPr txBox="1"/>
          <p:nvPr/>
        </p:nvSpPr>
        <p:spPr>
          <a:xfrm>
            <a:off x="6289530" y="1916832"/>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难以建模关系</a:t>
            </a:r>
          </a:p>
        </p:txBody>
      </p:sp>
      <p:sp>
        <p:nvSpPr>
          <p:cNvPr id="8" name="文本框 7">
            <a:extLst>
              <a:ext uri="{FF2B5EF4-FFF2-40B4-BE49-F238E27FC236}">
                <a16:creationId xmlns:a16="http://schemas.microsoft.com/office/drawing/2014/main" id="{3045204D-3247-8965-4BDC-A40BAA4FBE53}"/>
              </a:ext>
            </a:extLst>
          </p:cNvPr>
          <p:cNvSpPr txBox="1"/>
          <p:nvPr/>
        </p:nvSpPr>
        <p:spPr>
          <a:xfrm>
            <a:off x="8711956" y="1916832"/>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关系特定邻居实体信息构造</a:t>
            </a:r>
          </a:p>
        </p:txBody>
      </p:sp>
      <p:cxnSp>
        <p:nvCxnSpPr>
          <p:cNvPr id="9" name="直接箭头连接符 8">
            <a:extLst>
              <a:ext uri="{FF2B5EF4-FFF2-40B4-BE49-F238E27FC236}">
                <a16:creationId xmlns:a16="http://schemas.microsoft.com/office/drawing/2014/main" id="{62A0FC42-DBFD-5362-F9ED-961C61BC5D70}"/>
              </a:ext>
            </a:extLst>
          </p:cNvPr>
          <p:cNvCxnSpPr>
            <a:cxnSpLocks/>
            <a:stCxn id="7" idx="3"/>
            <a:endCxn id="8" idx="1"/>
          </p:cNvCxnSpPr>
          <p:nvPr/>
        </p:nvCxnSpPr>
        <p:spPr>
          <a:xfrm>
            <a:off x="8279907" y="2137790"/>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8E4C6BB-34C9-F232-3FC4-BF799D3405D3}"/>
              </a:ext>
            </a:extLst>
          </p:cNvPr>
          <p:cNvSpPr txBox="1"/>
          <p:nvPr/>
        </p:nvSpPr>
        <p:spPr>
          <a:xfrm>
            <a:off x="6300146" y="2852936"/>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无法感知图结构</a:t>
            </a:r>
          </a:p>
        </p:txBody>
      </p:sp>
      <p:sp>
        <p:nvSpPr>
          <p:cNvPr id="13" name="文本框 12">
            <a:extLst>
              <a:ext uri="{FF2B5EF4-FFF2-40B4-BE49-F238E27FC236}">
                <a16:creationId xmlns:a16="http://schemas.microsoft.com/office/drawing/2014/main" id="{A8353E69-967F-13E1-FCF6-0DE967E5675E}"/>
              </a:ext>
            </a:extLst>
          </p:cNvPr>
          <p:cNvSpPr txBox="1"/>
          <p:nvPr/>
        </p:nvSpPr>
        <p:spPr>
          <a:xfrm>
            <a:off x="8722572" y="2852936"/>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邻域</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模块</a:t>
            </a:r>
          </a:p>
        </p:txBody>
      </p:sp>
      <p:cxnSp>
        <p:nvCxnSpPr>
          <p:cNvPr id="14" name="直接箭头连接符 13">
            <a:extLst>
              <a:ext uri="{FF2B5EF4-FFF2-40B4-BE49-F238E27FC236}">
                <a16:creationId xmlns:a16="http://schemas.microsoft.com/office/drawing/2014/main" id="{9A286D45-28BA-7001-BB55-AB5BE0C9D56A}"/>
              </a:ext>
            </a:extLst>
          </p:cNvPr>
          <p:cNvCxnSpPr>
            <a:cxnSpLocks/>
            <a:stCxn id="12" idx="3"/>
            <a:endCxn id="13" idx="1"/>
          </p:cNvCxnSpPr>
          <p:nvPr/>
        </p:nvCxnSpPr>
        <p:spPr>
          <a:xfrm>
            <a:off x="8290523" y="3073894"/>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A2BF36C-B6CA-1AD9-2D6C-C68DA21CF970}"/>
              </a:ext>
            </a:extLst>
          </p:cNvPr>
          <p:cNvSpPr txBox="1"/>
          <p:nvPr/>
        </p:nvSpPr>
        <p:spPr>
          <a:xfrm>
            <a:off x="5087888" y="4839541"/>
            <a:ext cx="792343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基于邻域感知</a:t>
            </a:r>
            <a:r>
              <a:rPr kumimoji="0" lang="en-US" altLang="zh-CN"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Transformer</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的知识图谱补全模型</a:t>
            </a:r>
          </a:p>
        </p:txBody>
      </p:sp>
      <p:sp>
        <p:nvSpPr>
          <p:cNvPr id="18" name="箭头: 下 17">
            <a:extLst>
              <a:ext uri="{FF2B5EF4-FFF2-40B4-BE49-F238E27FC236}">
                <a16:creationId xmlns:a16="http://schemas.microsoft.com/office/drawing/2014/main" id="{C36B9913-7810-0970-45C3-91B7BC868EF9}"/>
              </a:ext>
            </a:extLst>
          </p:cNvPr>
          <p:cNvSpPr/>
          <p:nvPr/>
        </p:nvSpPr>
        <p:spPr>
          <a:xfrm>
            <a:off x="8722572" y="3717032"/>
            <a:ext cx="253748" cy="9015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084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13</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14</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197169" y="3008100"/>
            <a:ext cx="5814464" cy="3702942"/>
          </a:xfrm>
          <a:prstGeom prst="rect">
            <a:avLst/>
          </a:prstGeom>
          <a:ln>
            <a:noFill/>
          </a:ln>
        </p:spPr>
      </p:pic>
      <p:sp>
        <p:nvSpPr>
          <p:cNvPr id="18" name="矩形: 圆角 17">
            <a:extLst>
              <a:ext uri="{FF2B5EF4-FFF2-40B4-BE49-F238E27FC236}">
                <a16:creationId xmlns:a16="http://schemas.microsoft.com/office/drawing/2014/main" id="{3C7C942E-EE16-760A-51D8-5544BF8BA185}"/>
              </a:ext>
            </a:extLst>
          </p:cNvPr>
          <p:cNvSpPr/>
          <p:nvPr/>
        </p:nvSpPr>
        <p:spPr>
          <a:xfrm>
            <a:off x="395428" y="4085511"/>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351684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a:cxnSpLocks/>
          </p:cNvCxnSpPr>
          <p:nvPr/>
        </p:nvCxnSpPr>
        <p:spPr>
          <a:xfrm>
            <a:off x="2827113" y="4337539"/>
            <a:ext cx="45701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3261186"/>
            <a:ext cx="4320480" cy="1582871"/>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376887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415529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485497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580526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9" name="矩形 38">
            <a:extLst>
              <a:ext uri="{FF2B5EF4-FFF2-40B4-BE49-F238E27FC236}">
                <a16:creationId xmlns:a16="http://schemas.microsoft.com/office/drawing/2014/main" id="{0B4C5969-CDAA-2595-0E44-9F6BC8E42601}"/>
              </a:ext>
            </a:extLst>
          </p:cNvPr>
          <p:cNvSpPr/>
          <p:nvPr/>
        </p:nvSpPr>
        <p:spPr>
          <a:xfrm>
            <a:off x="3284131" y="4931905"/>
            <a:ext cx="5677234" cy="1809463"/>
          </a:xfrm>
          <a:prstGeom prst="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91CC0822-8E34-7825-E517-4AA5040D201C}"/>
              </a:ext>
            </a:extLst>
          </p:cNvPr>
          <p:cNvSpPr txBox="1"/>
          <p:nvPr/>
        </p:nvSpPr>
        <p:spPr>
          <a:xfrm>
            <a:off x="-220887" y="4787236"/>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5508521"/>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
        <p:nvSpPr>
          <p:cNvPr id="2" name="矩形: 圆角 1">
            <a:extLst>
              <a:ext uri="{FF2B5EF4-FFF2-40B4-BE49-F238E27FC236}">
                <a16:creationId xmlns:a16="http://schemas.microsoft.com/office/drawing/2014/main" id="{17D402BF-1059-A072-BF24-45540BD5DAA3}"/>
              </a:ext>
            </a:extLst>
          </p:cNvPr>
          <p:cNvSpPr/>
          <p:nvPr/>
        </p:nvSpPr>
        <p:spPr>
          <a:xfrm>
            <a:off x="490428" y="1046620"/>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26" name="文本框 25">
            <a:extLst>
              <a:ext uri="{FF2B5EF4-FFF2-40B4-BE49-F238E27FC236}">
                <a16:creationId xmlns:a16="http://schemas.microsoft.com/office/drawing/2014/main" id="{9A04D65A-AED3-B1B7-0303-5CB2DFECC9B4}"/>
              </a:ext>
            </a:extLst>
          </p:cNvPr>
          <p:cNvSpPr txBox="1"/>
          <p:nvPr/>
        </p:nvSpPr>
        <p:spPr>
          <a:xfrm>
            <a:off x="8961365" y="1162962"/>
            <a:ext cx="3468323" cy="338554"/>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27" name="文本框 26">
            <a:extLst>
              <a:ext uri="{FF2B5EF4-FFF2-40B4-BE49-F238E27FC236}">
                <a16:creationId xmlns:a16="http://schemas.microsoft.com/office/drawing/2014/main" id="{7D7776E1-D03C-9D86-2741-CE1D5FC1EDEB}"/>
              </a:ext>
            </a:extLst>
          </p:cNvPr>
          <p:cNvSpPr txBox="1"/>
          <p:nvPr/>
        </p:nvSpPr>
        <p:spPr>
          <a:xfrm>
            <a:off x="8967938" y="1605214"/>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28" name="图片 27">
            <a:extLst>
              <a:ext uri="{FF2B5EF4-FFF2-40B4-BE49-F238E27FC236}">
                <a16:creationId xmlns:a16="http://schemas.microsoft.com/office/drawing/2014/main" id="{85188EF9-9C99-CF4B-D35C-624A3B4B5520}"/>
              </a:ext>
            </a:extLst>
          </p:cNvPr>
          <p:cNvPicPr>
            <a:picLocks noChangeAspect="1"/>
          </p:cNvPicPr>
          <p:nvPr/>
        </p:nvPicPr>
        <p:blipFill>
          <a:blip r:embed="rId5"/>
          <a:stretch>
            <a:fillRect/>
          </a:stretch>
        </p:blipFill>
        <p:spPr>
          <a:xfrm>
            <a:off x="9306348" y="2096159"/>
            <a:ext cx="2843656" cy="439044"/>
          </a:xfrm>
          <a:prstGeom prst="rect">
            <a:avLst/>
          </a:prstGeom>
        </p:spPr>
      </p:pic>
      <p:grpSp>
        <p:nvGrpSpPr>
          <p:cNvPr id="29" name="组合 28">
            <a:extLst>
              <a:ext uri="{FF2B5EF4-FFF2-40B4-BE49-F238E27FC236}">
                <a16:creationId xmlns:a16="http://schemas.microsoft.com/office/drawing/2014/main" id="{7A373CB1-0653-DB75-6696-505C09794BE0}"/>
              </a:ext>
            </a:extLst>
          </p:cNvPr>
          <p:cNvGrpSpPr/>
          <p:nvPr/>
        </p:nvGrpSpPr>
        <p:grpSpPr>
          <a:xfrm>
            <a:off x="3089779" y="1132267"/>
            <a:ext cx="6006117" cy="1360629"/>
            <a:chOff x="3048001" y="3076147"/>
            <a:chExt cx="6006117" cy="1360629"/>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4E35EF6-EA9A-8A11-361D-D27874C1D065}"/>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5D08AD6-899A-315E-F97A-69791953AA17}"/>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1B719D22-54D3-3BE2-7792-CD349DE4F64A}"/>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1E37529-FB96-CE75-0448-84FE0259BAF3}"/>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FC0290A-7DF1-48F1-F1CB-C2C115F790E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5DB56A2-A4A5-58DA-6210-4E8F18A188BB}"/>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44" name="文本框 43">
            <a:extLst>
              <a:ext uri="{FF2B5EF4-FFF2-40B4-BE49-F238E27FC236}">
                <a16:creationId xmlns:a16="http://schemas.microsoft.com/office/drawing/2014/main" id="{F51525BC-DBAB-8240-884B-0CCD7733CA60}"/>
              </a:ext>
            </a:extLst>
          </p:cNvPr>
          <p:cNvSpPr txBox="1"/>
          <p:nvPr/>
        </p:nvSpPr>
        <p:spPr>
          <a:xfrm>
            <a:off x="-143079" y="1782027"/>
            <a:ext cx="3539020" cy="923330"/>
          </a:xfrm>
          <a:prstGeom prst="rect">
            <a:avLst/>
          </a:prstGeom>
          <a:noFill/>
        </p:spPr>
        <p:txBody>
          <a:bodyPr wrap="square">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实体和关系嵌入重塑为</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二维张量</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cxnSp>
        <p:nvCxnSpPr>
          <p:cNvPr id="45" name="直接连接符 44">
            <a:extLst>
              <a:ext uri="{FF2B5EF4-FFF2-40B4-BE49-F238E27FC236}">
                <a16:creationId xmlns:a16="http://schemas.microsoft.com/office/drawing/2014/main" id="{6B7F0176-4480-F80E-41EC-1E054AD0BE7C}"/>
              </a:ext>
            </a:extLst>
          </p:cNvPr>
          <p:cNvCxnSpPr>
            <a:cxnSpLocks/>
          </p:cNvCxnSpPr>
          <p:nvPr/>
        </p:nvCxnSpPr>
        <p:spPr>
          <a:xfrm>
            <a:off x="343747" y="3081097"/>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A6762C-6668-0F89-9EE3-CCF597F9DEE8}"/>
              </a:ext>
            </a:extLst>
          </p:cNvPr>
          <p:cNvCxnSpPr>
            <a:cxnSpLocks/>
          </p:cNvCxnSpPr>
          <p:nvPr/>
        </p:nvCxnSpPr>
        <p:spPr>
          <a:xfrm>
            <a:off x="9367910" y="3074106"/>
            <a:ext cx="2592288" cy="69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58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30" grpId="0"/>
      <p:bldP spid="32" grpId="0"/>
      <p:bldP spid="39" grpId="0" animBg="1"/>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408" y="4242445"/>
            <a:ext cx="1684108" cy="1258350"/>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77086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28505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445833"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24680" y="3133398"/>
            <a:ext cx="3473801" cy="707886"/>
          </a:xfrm>
          <a:prstGeom prst="rect">
            <a:avLst/>
          </a:prstGeom>
          <a:noFill/>
        </p:spPr>
        <p:txBody>
          <a:bodyPr wrap="square">
            <a:spAutoFit/>
          </a:bodyPr>
          <a:lstStyle/>
          <a:p>
            <a:pPr algn="ctr"/>
            <a:r>
              <a:rPr lang="en-US" altLang="zh-CN" sz="2000" b="1">
                <a:solidFill>
                  <a:srgbClr val="C00000"/>
                </a:solidFill>
                <a:latin typeface="微软雅黑" panose="020B0503020204020204" pitchFamily="34" charset="-122"/>
                <a:ea typeface="微软雅黑" panose="020B0503020204020204" pitchFamily="34" charset="-122"/>
              </a:rPr>
              <a:t>Transformer</a:t>
            </a:r>
            <a:r>
              <a:rPr lang="zh-CN" altLang="en-US" sz="2000" b="1">
                <a:solidFill>
                  <a:srgbClr val="C00000"/>
                </a:solidFill>
                <a:latin typeface="微软雅黑" panose="020B0503020204020204" pitchFamily="34" charset="-122"/>
                <a:ea typeface="微软雅黑" panose="020B0503020204020204" pitchFamily="34" charset="-122"/>
              </a:rPr>
              <a:t>无法</a:t>
            </a:r>
            <a:endParaRPr lang="en-US" altLang="zh-CN" sz="2000" b="1">
              <a:solidFill>
                <a:srgbClr val="C00000"/>
              </a:solidFill>
              <a:latin typeface="微软雅黑" panose="020B0503020204020204" pitchFamily="34" charset="-122"/>
              <a:ea typeface="微软雅黑" panose="020B0503020204020204" pitchFamily="34" charset="-122"/>
            </a:endParaRPr>
          </a:p>
          <a:p>
            <a:pPr algn="ctr"/>
            <a:r>
              <a:rPr lang="zh-CN" altLang="en-US" sz="2000" b="1">
                <a:solidFill>
                  <a:srgbClr val="C00000"/>
                </a:solidFill>
                <a:latin typeface="微软雅黑" panose="020B0503020204020204" pitchFamily="34" charset="-122"/>
                <a:ea typeface="微软雅黑" panose="020B0503020204020204" pitchFamily="34" charset="-122"/>
              </a:rPr>
              <a:t>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520700" y="4064164"/>
            <a:ext cx="7407949"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727901" y="4140485"/>
            <a:ext cx="6993545" cy="1398540"/>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896200" y="5285997"/>
            <a:ext cx="111371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9264352" y="5285997"/>
            <a:ext cx="23762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9009918" y="5445224"/>
            <a:ext cx="2918732"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39778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10330408"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788983"/>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更关注近距离的实体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9009917" y="5849409"/>
            <a:ext cx="3134755"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145396"/>
                </a:solidFill>
                <a:latin typeface="微软雅黑" panose="020B0503020204020204" pitchFamily="34" charset="-122"/>
                <a:ea typeface="微软雅黑" panose="020B0503020204020204" pitchFamily="34" charset="-122"/>
              </a:rPr>
              <a:t>度数越高，值越高</a:t>
            </a: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05711"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2916339"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2916339" y="4019979"/>
            <a:ext cx="1050166" cy="345094"/>
          </a:xfrm>
          <a:prstGeom prst="rect">
            <a:avLst/>
          </a:prstGeom>
          <a:noFill/>
        </p:spPr>
        <p:txBody>
          <a:bodyPr wrap="square" rtlCol="0">
            <a:spAutoFit/>
          </a:bodyPr>
          <a:lstStyle/>
          <a:p>
            <a:pPr algn="ctr">
              <a:lnSpc>
                <a:spcPct val="130000"/>
              </a:lnSpc>
            </a:pPr>
            <a:r>
              <a:rPr lang="zh-CN" altLang="en-US" sz="1400" b="1">
                <a:latin typeface="微软雅黑" panose="020B0503020204020204" pitchFamily="34" charset="-122"/>
                <a:ea typeface="微软雅黑" panose="020B0503020204020204" pitchFamily="34" charset="-122"/>
              </a:rPr>
              <a:t>结构信息</a:t>
            </a:r>
            <a:endParaRPr lang="zh-CN" altLang="en-US" sz="1400" b="1"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456308"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a:cxnSpLocks/>
          </p:cNvCxnSpPr>
          <p:nvPr/>
        </p:nvCxnSpPr>
        <p:spPr>
          <a:xfrm>
            <a:off x="3966505" y="4887689"/>
            <a:ext cx="511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
        <p:nvSpPr>
          <p:cNvPr id="6" name="文本框 5">
            <a:extLst>
              <a:ext uri="{FF2B5EF4-FFF2-40B4-BE49-F238E27FC236}">
                <a16:creationId xmlns:a16="http://schemas.microsoft.com/office/drawing/2014/main" id="{4B890437-0231-7875-8EC1-F98F55F420A5}"/>
              </a:ext>
            </a:extLst>
          </p:cNvPr>
          <p:cNvSpPr txBox="1"/>
          <p:nvPr/>
        </p:nvSpPr>
        <p:spPr>
          <a:xfrm>
            <a:off x="5591020" y="6190381"/>
            <a:ext cx="3478471"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668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119" grpId="0" animBg="1"/>
      <p:bldP spid="121" grpId="0"/>
      <p:bldP spid="140" grpId="0"/>
      <p:bldP spid="14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 </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 </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79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22</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2743815"/>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2423592" y="2115522"/>
            <a:ext cx="7501734" cy="511807"/>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400" b="1">
                <a:latin typeface="微软雅黑" panose="020B0503020204020204" pitchFamily="34" charset="-122"/>
                <a:ea typeface="微软雅黑" panose="020B0503020204020204" pitchFamily="34" charset="-122"/>
              </a:rPr>
              <a:t>结合图路径和局部邻域的 </a:t>
            </a:r>
            <a:r>
              <a:rPr kumimoji="1" lang="en-US" altLang="zh-CN" sz="2400" b="1">
                <a:latin typeface="微软雅黑" panose="020B0503020204020204" pitchFamily="34" charset="-122"/>
                <a:ea typeface="微软雅黑" panose="020B0503020204020204" pitchFamily="34" charset="-122"/>
              </a:rPr>
              <a:t>Transformer </a:t>
            </a:r>
            <a:r>
              <a:rPr kumimoji="1" lang="zh-CN" altLang="en-US" sz="2400" b="1">
                <a:latin typeface="微软雅黑" panose="020B0503020204020204" pitchFamily="34" charset="-122"/>
                <a:ea typeface="微软雅黑" panose="020B0503020204020204" pitchFamily="34" charset="-122"/>
              </a:rPr>
              <a:t>模型</a:t>
            </a:r>
            <a:endParaRPr kumimoji="1" lang="zh-CN" altLang="en-US" sz="2400" b="1"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40B48982-269B-2353-CF5B-A1912A767906}"/>
              </a:ext>
            </a:extLst>
          </p:cNvPr>
          <p:cNvSpPr/>
          <p:nvPr/>
        </p:nvSpPr>
        <p:spPr>
          <a:xfrm>
            <a:off x="5773785"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8294065"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641394" y="1349005"/>
            <a:ext cx="3420380" cy="453457"/>
          </a:xfrm>
          <a:prstGeom prst="rect">
            <a:avLst/>
          </a:prstGeom>
          <a:noFill/>
        </p:spPr>
        <p:txBody>
          <a:bodyPr wrap="square" rtlCol="0">
            <a:spAutoFit/>
          </a:bodyPr>
          <a:lstStyle/>
          <a:p>
            <a:pPr algn="ctr">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无法学习长距离依赖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479376" y="4275282"/>
            <a:ext cx="388843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采样图路径并转换为向量表示</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AFF39C-1B1A-A759-3FF1-6A16686FEE0D}"/>
              </a:ext>
            </a:extLst>
          </p:cNvPr>
          <p:cNvSpPr txBox="1"/>
          <p:nvPr/>
        </p:nvSpPr>
        <p:spPr>
          <a:xfrm>
            <a:off x="484047" y="3212976"/>
            <a:ext cx="3888432" cy="777457"/>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B61B21FE-DDF5-9711-2458-F872ABB3DFA6}"/>
              </a:ext>
            </a:extLst>
          </p:cNvPr>
          <p:cNvCxnSpPr>
            <a:stCxn id="2" idx="2"/>
            <a:endCxn id="30" idx="0"/>
          </p:cNvCxnSpPr>
          <p:nvPr/>
        </p:nvCxnSpPr>
        <p:spPr>
          <a:xfrm flipH="1">
            <a:off x="2423592" y="3990433"/>
            <a:ext cx="4671" cy="284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AC2E2CF-1F9D-20E6-84CC-4B108ED779B6}"/>
              </a:ext>
            </a:extLst>
          </p:cNvPr>
          <p:cNvSpPr txBox="1"/>
          <p:nvPr/>
        </p:nvSpPr>
        <p:spPr>
          <a:xfrm>
            <a:off x="-96688" y="5813588"/>
            <a:ext cx="5040560"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结合图路径和局部邻域</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611974F-BBB1-A7EC-DEAD-B30227649D0F}"/>
              </a:ext>
            </a:extLst>
          </p:cNvPr>
          <p:cNvSpPr txBox="1"/>
          <p:nvPr/>
        </p:nvSpPr>
        <p:spPr>
          <a:xfrm>
            <a:off x="-96688" y="5085184"/>
            <a:ext cx="5040560" cy="417358"/>
          </a:xfrm>
          <a:prstGeom prst="rect">
            <a:avLst/>
          </a:prstGeom>
          <a:noFill/>
        </p:spPr>
        <p:txBody>
          <a:bodyPr wrap="square" rtlCol="0">
            <a:spAutoFit/>
          </a:bodyPr>
          <a:lstStyle/>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8BF0C3D6-2521-E265-3707-1B453CED144E}"/>
              </a:ext>
            </a:extLst>
          </p:cNvPr>
          <p:cNvCxnSpPr>
            <a:cxnSpLocks/>
            <a:stCxn id="8" idx="2"/>
            <a:endCxn id="7" idx="0"/>
          </p:cNvCxnSpPr>
          <p:nvPr/>
        </p:nvCxnSpPr>
        <p:spPr>
          <a:xfrm>
            <a:off x="2423592" y="5502542"/>
            <a:ext cx="0" cy="311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8A6518C-D8A0-930D-50C4-F7EED57D01AD}"/>
              </a:ext>
            </a:extLst>
          </p:cNvPr>
          <p:cNvCxnSpPr>
            <a:cxnSpLocks/>
            <a:stCxn id="23" idx="3"/>
          </p:cNvCxnSpPr>
          <p:nvPr/>
        </p:nvCxnSpPr>
        <p:spPr>
          <a:xfrm>
            <a:off x="4061774" y="1575734"/>
            <a:ext cx="7380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77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23</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采样图路径的数量：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587706"/>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24</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1247563" y="1721785"/>
            <a:ext cx="3048237"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Path-Transformer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190806" y="5112766"/>
            <a:ext cx="4003075"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强迫模型学习长距离信息</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3" grpId="0"/>
      <p:bldP spid="94" grpId="0"/>
      <p:bldP spid="10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25</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传递待预测三元组的信息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2" y="974630"/>
            <a:ext cx="3310152"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Neighbor-Transformer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9904774" y="3844314"/>
            <a:ext cx="2160240" cy="753220"/>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基于路径节点度数的偏置项</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补全任务损失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26</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3719736"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采样长度的增加能够帮助模型学习到长距离的依赖</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采样长度过大导致引入噪声信息增多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Tree>
    <p:extLst>
      <p:ext uri="{BB962C8B-B14F-4D97-AF65-F5344CB8AC3E}">
        <p14:creationId xmlns:p14="http://schemas.microsoft.com/office/powerpoint/2010/main" val="1030556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01</a:t>
            </a:r>
            <a:endParaRPr lang="zh-CN" altLang="en-US" sz="3200" dirty="0">
              <a:solidFill>
                <a:schemeClr val="bg1"/>
              </a:solidFill>
              <a:latin typeface="+mj-ea"/>
              <a:ea typeface="+mj-ea"/>
            </a:endParaRPr>
          </a:p>
        </p:txBody>
      </p:sp>
      <p:sp>
        <p:nvSpPr>
          <p:cNvPr id="9" name="文本框 8"/>
          <p:cNvSpPr txBox="1"/>
          <p:nvPr/>
        </p:nvSpPr>
        <p:spPr>
          <a:xfrm>
            <a:off x="2421038" y="3013842"/>
            <a:ext cx="7349924" cy="829945"/>
          </a:xfrm>
          <a:prstGeom prst="rect">
            <a:avLst/>
          </a:prstGeom>
          <a:noFill/>
        </p:spPr>
        <p:txBody>
          <a:bodyPr wrap="square" rtlCol="0">
            <a:spAutoFit/>
          </a:bodyPr>
          <a:lstStyle/>
          <a:p>
            <a:pPr algn="ctr"/>
            <a:r>
              <a:rPr lang="zh-CN" altLang="en-US" sz="4800" kern="1400">
                <a:solidFill>
                  <a:schemeClr val="tx1">
                    <a:lumMod val="85000"/>
                    <a:lumOff val="15000"/>
                  </a:schemeClr>
                </a:solidFill>
                <a:uFillTx/>
                <a:latin typeface="+中文标题" charset="0"/>
                <a:ea typeface="+mj-ea"/>
              </a:rPr>
              <a:t>课题背景与意义</a:t>
            </a:r>
            <a:endParaRPr lang="zh-CN" altLang="en-US" sz="4800" kern="1400" dirty="0">
              <a:solidFill>
                <a:schemeClr val="tx1">
                  <a:lumMod val="85000"/>
                  <a:lumOff val="15000"/>
                </a:schemeClr>
              </a:solidFill>
              <a:uFillTx/>
              <a:latin typeface="+中文标题" charset="0"/>
              <a:ea typeface="+mj-ea"/>
            </a:endParaRP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10229165"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的情况下，添加图路径信息不能带来明显的性能提升，说明了长距离信息学习的困难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为了建模</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关系特定的邻居实体信息构造</a:t>
            </a:r>
            <a:endParaRPr kumimoji="1" lang="en-US" altLang="zh-CN" b="1">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为了避免</a:t>
            </a:r>
            <a:r>
              <a:rPr kumimoji="1" lang="zh-CN" altLang="en-US" b="1">
                <a:solidFill>
                  <a:srgbClr val="C00000"/>
                </a:solidFill>
                <a:latin typeface="微软雅黑" panose="020B0503020204020204" pitchFamily="34" charset="-122"/>
                <a:ea typeface="微软雅黑" panose="020B0503020204020204" pitchFamily="34" charset="-122"/>
              </a:rPr>
              <a:t>图结构失真</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邻域</a:t>
            </a:r>
            <a:r>
              <a:rPr kumimoji="1" lang="en-US" altLang="zh-CN" b="1">
                <a:solidFill>
                  <a:schemeClr val="accent5">
                    <a:lumMod val="50000"/>
                  </a:schemeClr>
                </a:solidFill>
                <a:latin typeface="微软雅黑" panose="020B0503020204020204" pitchFamily="34" charset="-122"/>
                <a:ea typeface="微软雅黑" panose="020B0503020204020204" pitchFamily="34" charset="-122"/>
              </a:rPr>
              <a:t>Transformer</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模块</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r>
              <a:rPr kumimoji="1" lang="zh-CN" altLang="en-US" b="1">
                <a:latin typeface="微软雅黑" panose="020B0503020204020204" pitchFamily="34" charset="-122"/>
                <a:ea typeface="微软雅黑" panose="020B0503020204020204" pitchFamily="34" charset="-122"/>
              </a:rPr>
              <a:t>，提出了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基于有偏随机游走的图路径采样算法</a:t>
            </a:r>
            <a:endParaRPr kumimoji="1" lang="en-US" altLang="zh-CN" b="1">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为了实现</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a:t>
            </a:r>
            <a:r>
              <a:rPr kumimoji="1" lang="zh-CN" altLang="en-US" b="1">
                <a:solidFill>
                  <a:schemeClr val="accent5">
                    <a:lumMod val="50000"/>
                  </a:schemeClr>
                </a:solidFill>
                <a:latin typeface="微软雅黑" panose="020B0503020204020204" pitchFamily="34" charset="-122"/>
                <a:ea typeface="微软雅黑" panose="020B0503020204020204" pitchFamily="34" charset="-122"/>
              </a:rPr>
              <a:t>图路径信息和局部邻域信息结合</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a:t>
            </a:r>
            <a:endParaRPr kumimoji="1" lang="zh-CN" altLang="en-US" b="1">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2509657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2189773" cy="605909"/>
          </a:xfrm>
        </p:spPr>
        <p:txBody>
          <a:bodyPr wrap="square"/>
          <a:lstStyle/>
          <a:p>
            <a:r>
              <a:rPr lang="zh-CN" altLang="en-US"/>
              <a:t>演示视频</a:t>
            </a:r>
          </a:p>
        </p:txBody>
      </p:sp>
      <p:pic>
        <p:nvPicPr>
          <p:cNvPr id="2" name="毕业答辩演示视频">
            <a:hlinkClick r:id="" action="ppaction://media"/>
            <a:extLst>
              <a:ext uri="{FF2B5EF4-FFF2-40B4-BE49-F238E27FC236}">
                <a16:creationId xmlns:a16="http://schemas.microsoft.com/office/drawing/2014/main" id="{196737E0-950F-4AF2-3AB6-E325126BA1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90879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2"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227102"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1196752"/>
            <a:ext cx="4261422" cy="96122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研究知识图谱中独立的三元组</a:t>
            </a:r>
            <a:endParaRPr lang="en-GB"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忽略了知识图谱的图结构</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2" y="249289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8491" y="986436"/>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5"/>
          <a:stretch>
            <a:fillRect/>
          </a:stretch>
        </p:blipFill>
        <p:spPr>
          <a:xfrm>
            <a:off x="3107963" y="1038506"/>
            <a:ext cx="1532666" cy="1331460"/>
          </a:xfrm>
          <a:prstGeom prst="rect">
            <a:avLst/>
          </a:prstGeom>
        </p:spPr>
      </p:pic>
      <p:sp>
        <p:nvSpPr>
          <p:cNvPr id="37" name="文本框 36">
            <a:extLst>
              <a:ext uri="{FF2B5EF4-FFF2-40B4-BE49-F238E27FC236}">
                <a16:creationId xmlns:a16="http://schemas.microsoft.com/office/drawing/2014/main" id="{E3AE0F77-65C0-8907-3F80-20F45558D71C}"/>
              </a:ext>
            </a:extLst>
          </p:cNvPr>
          <p:cNvSpPr txBox="1"/>
          <p:nvPr/>
        </p:nvSpPr>
        <p:spPr>
          <a:xfrm>
            <a:off x="6269498" y="2564904"/>
            <a:ext cx="5227102"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a:t>
            </a: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
        <p:nvSpPr>
          <p:cNvPr id="2" name="矩形: 圆角 16">
            <a:extLst>
              <a:ext uri="{FF2B5EF4-FFF2-40B4-BE49-F238E27FC236}">
                <a16:creationId xmlns:a16="http://schemas.microsoft.com/office/drawing/2014/main" id="{212D9169-E70C-A2BA-5A48-943EED86DC2A}"/>
              </a:ext>
            </a:extLst>
          </p:cNvPr>
          <p:cNvSpPr/>
          <p:nvPr/>
        </p:nvSpPr>
        <p:spPr>
          <a:xfrm>
            <a:off x="682646" y="1268759"/>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传统的嵌入方法</a:t>
            </a:r>
          </a:p>
        </p:txBody>
      </p:sp>
      <p:sp>
        <p:nvSpPr>
          <p:cNvPr id="5" name="矩形: 圆角 17">
            <a:extLst>
              <a:ext uri="{FF2B5EF4-FFF2-40B4-BE49-F238E27FC236}">
                <a16:creationId xmlns:a16="http://schemas.microsoft.com/office/drawing/2014/main" id="{0ECAFCF2-63F3-8454-582F-A6AF360DE319}"/>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基于</a:t>
            </a:r>
            <a:r>
              <a:rPr lang="en-US" altLang="zh-CN" b="1" dirty="0">
                <a:solidFill>
                  <a:schemeClr val="tx1"/>
                </a:solidFill>
                <a:latin typeface="微软雅黑" panose="020B0503020204020204" pitchFamily="34" charset="-122"/>
                <a:ea typeface="微软雅黑" panose="020B0503020204020204" pitchFamily="34" charset="-122"/>
              </a:rPr>
              <a:t>Transformer</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6" name="直接连接符 20">
            <a:extLst>
              <a:ext uri="{FF2B5EF4-FFF2-40B4-BE49-F238E27FC236}">
                <a16:creationId xmlns:a16="http://schemas.microsoft.com/office/drawing/2014/main" id="{D0AAA1C1-D21C-4190-231E-0DE8B35A5DE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9341237-660F-5552-2C78-A7295E5F29A9}"/>
              </a:ext>
            </a:extLst>
          </p:cNvPr>
          <p:cNvSpPr txBox="1"/>
          <p:nvPr/>
        </p:nvSpPr>
        <p:spPr>
          <a:xfrm>
            <a:off x="6269498" y="4795804"/>
            <a:ext cx="5227102" cy="96122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自注意力机制，表达能力更强</a:t>
            </a:r>
            <a:endParaRPr lang="en-US" altLang="zh-CN" sz="2000" dirty="0">
              <a:latin typeface="微软雅黑" panose="020B0503020204020204" pitchFamily="34" charset="-122"/>
              <a:ea typeface="微软雅黑" panose="020B0503020204020204" pitchFamily="34" charset="-122"/>
            </a:endParaRPr>
          </a:p>
          <a:p>
            <a:pPr marL="342900" indent="-342900" algn="l">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图结构容易失真</a:t>
            </a:r>
            <a:endParaRPr lang="en-US" altLang="zh-CN"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BC9E64D-F962-BDC8-FEBB-989F2F3E6992}"/>
              </a:ext>
            </a:extLst>
          </p:cNvPr>
          <p:cNvPicPr>
            <a:picLocks noChangeAspect="1"/>
          </p:cNvPicPr>
          <p:nvPr/>
        </p:nvPicPr>
        <p:blipFill>
          <a:blip r:embed="rId6"/>
          <a:stretch>
            <a:fillRect/>
          </a:stretch>
        </p:blipFill>
        <p:spPr>
          <a:xfrm>
            <a:off x="3453791" y="4580700"/>
            <a:ext cx="1684020" cy="2071345"/>
          </a:xfrm>
          <a:prstGeom prst="rect">
            <a:avLst/>
          </a:prstGeom>
        </p:spPr>
      </p:pic>
    </p:spTree>
    <p:extLst>
      <p:ext uri="{BB962C8B-B14F-4D97-AF65-F5344CB8AC3E}">
        <p14:creationId xmlns:p14="http://schemas.microsoft.com/office/powerpoint/2010/main" val="77602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590591"/>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2279576" y="3473046"/>
            <a:ext cx="8689162" cy="3042112"/>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3284984"/>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365823" y="2771602"/>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研究基于</a:t>
            </a: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的知识图谱补全算法</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857622"/>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694479"/>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857623"/>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694479"/>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2148605"/>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2148606"/>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A26E421-79BB-04C3-3B76-1BD9E8B36464}"/>
              </a:ext>
            </a:extLst>
          </p:cNvPr>
          <p:cNvSpPr txBox="1"/>
          <p:nvPr/>
        </p:nvSpPr>
        <p:spPr>
          <a:xfrm>
            <a:off x="2324620" y="1084233"/>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自注意力机制，拥有强大的表达能力  </a:t>
            </a:r>
          </a:p>
        </p:txBody>
      </p:sp>
    </p:spTree>
    <p:extLst>
      <p:ext uri="{BB962C8B-B14F-4D97-AF65-F5344CB8AC3E}">
        <p14:creationId xmlns:p14="http://schemas.microsoft.com/office/powerpoint/2010/main" val="274440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8</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4859073" y="1246567"/>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2279576" y="3473046"/>
            <a:ext cx="8689162" cy="3042112"/>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3284984"/>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6299184" y="2519957"/>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tx1"/>
                </a:solidFill>
                <a:latin typeface="微软雅黑" panose="020B0503020204020204" pitchFamily="34" charset="-122"/>
                <a:ea typeface="微软雅黑" panose="020B0503020204020204" pitchFamily="34" charset="-122"/>
              </a:rPr>
              <a:t>Transformer</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6077609" y="126876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聚合方式简单</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表达能力受限</a:t>
            </a:r>
          </a:p>
        </p:txBody>
      </p:sp>
      <p:cxnSp>
        <p:nvCxnSpPr>
          <p:cNvPr id="55" name="直接箭头连接符 54">
            <a:extLst>
              <a:ext uri="{FF2B5EF4-FFF2-40B4-BE49-F238E27FC236}">
                <a16:creationId xmlns:a16="http://schemas.microsoft.com/office/drawing/2014/main" id="{D20CD3EB-E87B-6387-E2FD-4FCF57462100}"/>
              </a:ext>
            </a:extLst>
          </p:cNvPr>
          <p:cNvCxnSpPr>
            <a:cxnSpLocks/>
            <a:stCxn id="50" idx="2"/>
            <a:endCxn id="48" idx="0"/>
          </p:cNvCxnSpPr>
          <p:nvPr/>
        </p:nvCxnSpPr>
        <p:spPr>
          <a:xfrm>
            <a:off x="7165799" y="2177015"/>
            <a:ext cx="0" cy="34294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A26E421-79BB-04C3-3B76-1BD9E8B36464}"/>
              </a:ext>
            </a:extLst>
          </p:cNvPr>
          <p:cNvSpPr txBox="1"/>
          <p:nvPr/>
        </p:nvSpPr>
        <p:spPr>
          <a:xfrm>
            <a:off x="2011351" y="1475529"/>
            <a:ext cx="2556550" cy="1211294"/>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p>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自注意力机制</a:t>
            </a:r>
            <a:endParaRPr kumimoji="1" lang="en-US" altLang="zh-CN" sz="2000" b="1" dirty="0">
              <a:solidFill>
                <a:srgbClr val="145396"/>
              </a:solidFill>
              <a:latin typeface="微软雅黑" panose="020B0503020204020204" pitchFamily="34" charset="-122"/>
              <a:ea typeface="微软雅黑" panose="020B0503020204020204" pitchFamily="34" charset="-122"/>
            </a:endParaRPr>
          </a:p>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强大的表达能力  </a:t>
            </a:r>
          </a:p>
        </p:txBody>
      </p:sp>
      <p:sp>
        <p:nvSpPr>
          <p:cNvPr id="40" name="圆角矩形 41">
            <a:extLst>
              <a:ext uri="{FF2B5EF4-FFF2-40B4-BE49-F238E27FC236}">
                <a16:creationId xmlns:a16="http://schemas.microsoft.com/office/drawing/2014/main" id="{773605DD-9781-A834-6410-9B7E76CEB744}"/>
              </a:ext>
            </a:extLst>
          </p:cNvPr>
          <p:cNvSpPr/>
          <p:nvPr/>
        </p:nvSpPr>
        <p:spPr>
          <a:xfrm>
            <a:off x="8827642" y="2533859"/>
            <a:ext cx="1954805"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latin typeface="微软雅黑" panose="020B0503020204020204" pitchFamily="34" charset="-122"/>
                <a:ea typeface="微软雅黑" panose="020B0503020204020204" pitchFamily="34" charset="-122"/>
              </a:rPr>
              <a:t>知识图谱图路径</a:t>
            </a:r>
          </a:p>
        </p:txBody>
      </p:sp>
      <p:sp>
        <p:nvSpPr>
          <p:cNvPr id="41" name="圆角矩形 41">
            <a:extLst>
              <a:ext uri="{FF2B5EF4-FFF2-40B4-BE49-F238E27FC236}">
                <a16:creationId xmlns:a16="http://schemas.microsoft.com/office/drawing/2014/main" id="{C09A128B-350F-85E4-4EE4-2712F0B15E94}"/>
              </a:ext>
            </a:extLst>
          </p:cNvPr>
          <p:cNvSpPr/>
          <p:nvPr/>
        </p:nvSpPr>
        <p:spPr>
          <a:xfrm>
            <a:off x="8716855" y="126876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无法学习</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长距离依赖</a:t>
            </a:r>
          </a:p>
        </p:txBody>
      </p:sp>
      <p:cxnSp>
        <p:nvCxnSpPr>
          <p:cNvPr id="42" name="直接箭头连接符 54">
            <a:extLst>
              <a:ext uri="{FF2B5EF4-FFF2-40B4-BE49-F238E27FC236}">
                <a16:creationId xmlns:a16="http://schemas.microsoft.com/office/drawing/2014/main" id="{B6778795-2916-585A-9DB4-C8E608C010C9}"/>
              </a:ext>
            </a:extLst>
          </p:cNvPr>
          <p:cNvCxnSpPr>
            <a:cxnSpLocks/>
            <a:stCxn id="41" idx="2"/>
            <a:endCxn id="40" idx="0"/>
          </p:cNvCxnSpPr>
          <p:nvPr/>
        </p:nvCxnSpPr>
        <p:spPr>
          <a:xfrm>
            <a:off x="9805045" y="2177015"/>
            <a:ext cx="0" cy="35684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9" name="图片 48">
            <a:extLst>
              <a:ext uri="{FF2B5EF4-FFF2-40B4-BE49-F238E27FC236}">
                <a16:creationId xmlns:a16="http://schemas.microsoft.com/office/drawing/2014/main" id="{41644D44-E7F0-EB85-7280-A3791C68B456}"/>
              </a:ext>
            </a:extLst>
          </p:cNvPr>
          <p:cNvPicPr>
            <a:picLocks noChangeAspect="1"/>
          </p:cNvPicPr>
          <p:nvPr/>
        </p:nvPicPr>
        <p:blipFill>
          <a:blip r:embed="rId3"/>
          <a:stretch>
            <a:fillRect/>
          </a:stretch>
        </p:blipFill>
        <p:spPr>
          <a:xfrm>
            <a:off x="479376" y="1072406"/>
            <a:ext cx="1684020" cy="2071345"/>
          </a:xfrm>
          <a:prstGeom prst="rect">
            <a:avLst/>
          </a:prstGeom>
        </p:spPr>
      </p:pic>
      <p:sp>
        <p:nvSpPr>
          <p:cNvPr id="54" name="文本框 53">
            <a:extLst>
              <a:ext uri="{FF2B5EF4-FFF2-40B4-BE49-F238E27FC236}">
                <a16:creationId xmlns:a16="http://schemas.microsoft.com/office/drawing/2014/main" id="{67C5E2C9-F007-7833-3DF5-9727C2177C92}"/>
              </a:ext>
            </a:extLst>
          </p:cNvPr>
          <p:cNvSpPr txBox="1"/>
          <p:nvPr/>
        </p:nvSpPr>
        <p:spPr>
          <a:xfrm>
            <a:off x="4981479" y="566775"/>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研究基于</a:t>
            </a: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的知识图谱补全算法</a:t>
            </a:r>
          </a:p>
        </p:txBody>
      </p:sp>
    </p:spTree>
    <p:extLst>
      <p:ext uri="{BB962C8B-B14F-4D97-AF65-F5344CB8AC3E}">
        <p14:creationId xmlns:p14="http://schemas.microsoft.com/office/powerpoint/2010/main" val="345236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137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13851</TotalTime>
  <Words>4883</Words>
  <Application>Microsoft Office PowerPoint</Application>
  <PresentationFormat>宽屏</PresentationFormat>
  <Paragraphs>504</Paragraphs>
  <Slides>36</Slides>
  <Notes>36</Notes>
  <HiddenSlides>6</HiddenSlides>
  <MMClips>1</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36</vt:i4>
      </vt:variant>
    </vt:vector>
  </HeadingPairs>
  <TitlesOfParts>
    <vt:vector size="55" baseType="lpstr">
      <vt:lpstr>+中文标题</vt:lpstr>
      <vt:lpstr>DengXian</vt:lpstr>
      <vt:lpstr>SimHei</vt:lpstr>
      <vt:lpstr>楷体</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瀛 煜</cp:lastModifiedBy>
  <cp:revision>1463</cp:revision>
  <dcterms:created xsi:type="dcterms:W3CDTF">2022-05-23T10:21:57Z</dcterms:created>
  <dcterms:modified xsi:type="dcterms:W3CDTF">2024-05-19T05:02:54Z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